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ia e Data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Autoria e Data</a:t>
            </a:r>
          </a:p>
        </p:txBody>
      </p:sp>
      <p:sp>
        <p:nvSpPr>
          <p:cNvPr id="12" name="Título da Apresentação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Título da Apresentação</a:t>
            </a:r>
          </a:p>
        </p:txBody>
      </p:sp>
      <p:sp>
        <p:nvSpPr>
          <p:cNvPr id="13" name="Nível de Corpo Um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Subtítulo da Apresentação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cl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ível de Corpo Um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Declaração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to Princip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Informações do fato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Informações do fato</a:t>
            </a:r>
          </a:p>
        </p:txBody>
      </p:sp>
      <p:sp>
        <p:nvSpPr>
          <p:cNvPr id="107" name="Nível de Corpo Um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ribuição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Atribuição</a:t>
            </a:r>
          </a:p>
        </p:txBody>
      </p:sp>
      <p:sp>
        <p:nvSpPr>
          <p:cNvPr id="116" name="Nível de Corpo Um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“Citação Notável”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rês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ítulo da Apresentação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Título da Apresentação</a:t>
            </a:r>
          </a:p>
        </p:txBody>
      </p:sp>
      <p:sp>
        <p:nvSpPr>
          <p:cNvPr id="23" name="Nível de Corpo Um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Subtítulo da Apresentação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oria e Data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pPr/>
            <a:r>
              <a:t>Autoria e Data</a:t>
            </a:r>
          </a:p>
        </p:txBody>
      </p:sp>
      <p:sp>
        <p:nvSpPr>
          <p:cNvPr id="2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Fot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o Slide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Título do Slide</a:t>
            </a:r>
          </a:p>
        </p:txBody>
      </p:sp>
      <p:sp>
        <p:nvSpPr>
          <p:cNvPr id="33" name="Imagem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Nível de Corpo Um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pPr/>
            <a:r>
              <a:t>Subtítulo do Slide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o Slid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do Slide</a:t>
            </a:r>
          </a:p>
        </p:txBody>
      </p:sp>
      <p:sp>
        <p:nvSpPr>
          <p:cNvPr id="43" name="Nível de Corpo Um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com marcadores do slide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ubtítulo do Slid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Subtítulo do Slide</a:t>
            </a:r>
          </a:p>
        </p:txBody>
      </p:sp>
      <p:sp>
        <p:nvSpPr>
          <p:cNvPr id="4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ível de Corpo Um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Texto com marcadores do slide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, Marcadores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o Slide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Título do Slide</a:t>
            </a:r>
          </a:p>
        </p:txBody>
      </p:sp>
      <p:sp>
        <p:nvSpPr>
          <p:cNvPr id="61" name="Imagem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Subtítulo do Slide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Subtítulo do Slide</a:t>
            </a:r>
          </a:p>
        </p:txBody>
      </p:sp>
      <p:sp>
        <p:nvSpPr>
          <p:cNvPr id="63" name="Nível de Corpo Um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Texto com marcadores do slide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Número do Slide"/>
          <p:cNvSpPr txBox="1"/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a Seção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Título da Seção</a:t>
            </a:r>
          </a:p>
        </p:txBody>
      </p:sp>
      <p:sp>
        <p:nvSpPr>
          <p:cNvPr id="72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penas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ítulo do Slid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do Slide</a:t>
            </a:r>
          </a:p>
        </p:txBody>
      </p:sp>
      <p:sp>
        <p:nvSpPr>
          <p:cNvPr id="80" name="Subtítulo do Slide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Subtítulo do Slide</a:t>
            </a:r>
          </a:p>
        </p:txBody>
      </p:sp>
      <p:sp>
        <p:nvSpPr>
          <p:cNvPr id="81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ítulo da Agenda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da Agenda</a:t>
            </a:r>
          </a:p>
        </p:txBody>
      </p:sp>
      <p:sp>
        <p:nvSpPr>
          <p:cNvPr id="89" name="Nível de Corpo Um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Tópicos da Agenda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Subtítulo de Agenda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pPr/>
            <a:r>
              <a:t>Subtítulo de Agenda</a:t>
            </a:r>
          </a:p>
        </p:txBody>
      </p:sp>
      <p:sp>
        <p:nvSpPr>
          <p:cNvPr id="91" name="Número do Slide"/>
          <p:cNvSpPr txBox="1"/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o Slide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Título do Slide</a:t>
            </a:r>
          </a:p>
        </p:txBody>
      </p:sp>
      <p:sp>
        <p:nvSpPr>
          <p:cNvPr id="3" name="Nível de Corpo Um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Texto com marcadores do slide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úmero do Slide"/>
          <p:cNvSpPr txBox="1"/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8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e. Eduardo Peter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algn="r"/>
          </a:lstStyle>
          <a:p>
            <a:pPr/>
            <a:r>
              <a:t>Pe. Eduardo Peters</a:t>
            </a:r>
          </a:p>
        </p:txBody>
      </p:sp>
      <p:sp>
        <p:nvSpPr>
          <p:cNvPr id="152" name="A FRATERNIDADE, A COMUNHÃO E O ENFRENTAMENTO DAS SITUAÇÕES DE CONFLITO E DIVISÃO"/>
          <p:cNvSpPr txBox="1"/>
          <p:nvPr>
            <p:ph type="ctrTitle"/>
          </p:nvPr>
        </p:nvSpPr>
        <p:spPr>
          <a:xfrm>
            <a:off x="8075241" y="2973630"/>
            <a:ext cx="14345257" cy="4267201"/>
          </a:xfrm>
          <a:prstGeom prst="rect">
            <a:avLst/>
          </a:prstGeom>
        </p:spPr>
        <p:txBody>
          <a:bodyPr/>
          <a:lstStyle>
            <a:lvl1pPr defTabSz="438911">
              <a:lnSpc>
                <a:spcPct val="100000"/>
              </a:lnSpc>
              <a:spcBef>
                <a:spcPts val="1100"/>
              </a:spcBef>
              <a:defRPr b="1" spc="0" sz="5952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  <a:endParaRPr b="0"/>
          </a:p>
        </p:txBody>
      </p:sp>
      <p:sp>
        <p:nvSpPr>
          <p:cNvPr id="153" name="Campanha da Fraternidade 2024"/>
          <p:cNvSpPr txBox="1"/>
          <p:nvPr>
            <p:ph type="subTitle" sz="quarter" idx="1"/>
          </p:nvPr>
        </p:nvSpPr>
        <p:spPr>
          <a:xfrm>
            <a:off x="8811864" y="7648481"/>
            <a:ext cx="12872011" cy="1150130"/>
          </a:xfrm>
          <a:prstGeom prst="rect">
            <a:avLst/>
          </a:prstGeom>
        </p:spPr>
        <p:txBody>
          <a:bodyPr/>
          <a:lstStyle/>
          <a:p>
            <a:pPr/>
            <a:r>
              <a:t>Campanha da Fraternidade 2024</a:t>
            </a:r>
          </a:p>
        </p:txBody>
      </p:sp>
      <p:grpSp>
        <p:nvGrpSpPr>
          <p:cNvPr id="156" name="Imagem"/>
          <p:cNvGrpSpPr/>
          <p:nvPr/>
        </p:nvGrpSpPr>
        <p:grpSpPr>
          <a:xfrm>
            <a:off x="978220" y="1078373"/>
            <a:ext cx="6635540" cy="9325285"/>
            <a:chOff x="0" y="0"/>
            <a:chExt cx="6635539" cy="9325284"/>
          </a:xfrm>
        </p:grpSpPr>
        <p:pic>
          <p:nvPicPr>
            <p:cNvPr id="155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6381540" cy="899508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54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6635540" cy="9325285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Imagem" descr="Imagem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6020" y="3178120"/>
            <a:ext cx="5213133" cy="5213133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261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260" name="Imagem" descr="Imagem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59" name="Imagem" descr="Imagem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262" name="Linha Linha" descr="Linha Linha"/>
          <p:cNvPicPr>
            <a:picLocks noChangeAspect="0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264" name="Oração ao Criador…"/>
          <p:cNvSpPr txBox="1"/>
          <p:nvPr/>
        </p:nvSpPr>
        <p:spPr>
          <a:xfrm>
            <a:off x="8460675" y="2611792"/>
            <a:ext cx="14707768" cy="59736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u="sng"/>
              <a:t>Oração ao Criador</a:t>
            </a:r>
            <a:r>
              <a:t> </a:t>
            </a:r>
          </a:p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Senhor e Pai da humanidade, que criastes todos os seres humanos com a mesma dignidade, infundi nos nossos corações um espírito fraterno. Inspirai-nos o sonho de um novo encontro, de diálogo, de justiça e de paz. Estimulai-nos a criar sociedades mais sadias e um mundo mais digno, sem fome, sem pobreza, sem violência, sem guerras.</a:t>
            </a:r>
          </a:p>
        </p:txBody>
      </p:sp>
      <p:sp>
        <p:nvSpPr>
          <p:cNvPr id="265" name="Que o nosso coração se abra a todos os povos e nações da terra, para reconhecer o bem e a beleza que semeastes em cada um deles, para estabelecer laços de unidade, de projetos comuns, de esperanças compartilhadas. Amém."/>
          <p:cNvSpPr txBox="1"/>
          <p:nvPr/>
        </p:nvSpPr>
        <p:spPr>
          <a:xfrm>
            <a:off x="1087972" y="8942986"/>
            <a:ext cx="22208057" cy="3027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Que o nosso coração se abra a todos os povos e nações da terra, para reconhecer o bem e a beleza que semeastes em cada um deles, para estabelecer laços de unidade, de projetos comuns, de esperanças compartilhadas. Amém.</a:t>
            </a:r>
          </a:p>
        </p:txBody>
      </p:sp>
      <p:sp>
        <p:nvSpPr>
          <p:cNvPr id="266" name="Muito obrigado pela atenção!"/>
          <p:cNvSpPr txBox="1"/>
          <p:nvPr/>
        </p:nvSpPr>
        <p:spPr>
          <a:xfrm>
            <a:off x="12078907" y="12327781"/>
            <a:ext cx="11344122" cy="817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Muito obrigado pela atenção!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161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160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59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162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4" y="1595525"/>
            <a:ext cx="19730847" cy="76201"/>
          </a:xfrm>
          <a:prstGeom prst="rect">
            <a:avLst/>
          </a:prstGeom>
        </p:spPr>
      </p:pic>
      <p:sp>
        <p:nvSpPr>
          <p:cNvPr id="164" name="Qual é o significado da palavra conflito?…"/>
          <p:cNvSpPr txBox="1"/>
          <p:nvPr/>
        </p:nvSpPr>
        <p:spPr>
          <a:xfrm>
            <a:off x="3074729" y="4445838"/>
            <a:ext cx="18234542" cy="81326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Qual é o significado da palavra </a:t>
            </a:r>
            <a:r>
              <a:rPr sz="8000">
                <a:solidFill>
                  <a:schemeClr val="accent5"/>
                </a:solidFill>
              </a:rPr>
              <a:t>conflito</a:t>
            </a:r>
            <a:r>
              <a:t>?</a:t>
            </a:r>
          </a:p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De acordo com o dicionário Aulete, o conceito de conflito é “</a:t>
            </a:r>
            <a:r>
              <a:rPr sz="8000"/>
              <a:t>oposição de </a:t>
            </a:r>
            <a:r>
              <a:rPr sz="8000">
                <a:solidFill>
                  <a:schemeClr val="accent5"/>
                </a:solidFill>
              </a:rPr>
              <a:t>ideias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sentimentos</a:t>
            </a:r>
            <a:r>
              <a:t> ou </a:t>
            </a:r>
            <a:r>
              <a:rPr sz="8000">
                <a:solidFill>
                  <a:schemeClr val="accent5"/>
                </a:solidFill>
              </a:rPr>
              <a:t>interesses</a:t>
            </a:r>
            <a:r>
              <a:t>”, ou seja, o conflito é o </a:t>
            </a:r>
            <a:r>
              <a:rPr sz="8000">
                <a:solidFill>
                  <a:schemeClr val="accent5"/>
                </a:solidFill>
              </a:rPr>
              <a:t>choque</a:t>
            </a:r>
            <a:r>
              <a:rPr sz="8000"/>
              <a:t> entre </a:t>
            </a:r>
            <a:r>
              <a:rPr sz="8000">
                <a:solidFill>
                  <a:schemeClr val="accent5"/>
                </a:solidFill>
              </a:rPr>
              <a:t>forças contrárias</a:t>
            </a:r>
            <a:r>
              <a:t> ou </a:t>
            </a:r>
            <a:r>
              <a:rPr sz="8000">
                <a:solidFill>
                  <a:schemeClr val="accent5"/>
                </a:solidFill>
              </a:rPr>
              <a:t>opiniões divergentes</a:t>
            </a:r>
            <a:r>
              <a:t>. Onde há um grupo de pessoas, há conflito e </a:t>
            </a:r>
            <a:r>
              <a:rPr sz="8000" u="sng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oportunidades de mudanças</a:t>
            </a:r>
            <a:r>
              <a:t>.</a:t>
            </a:r>
            <a:endParaRPr>
              <a:solidFill>
                <a:srgbClr val="202124"/>
              </a:solidFill>
            </a:endParaRPr>
          </a:p>
        </p:txBody>
      </p:sp>
      <p:sp>
        <p:nvSpPr>
          <p:cNvPr id="165" name="Conflito"/>
          <p:cNvSpPr txBox="1"/>
          <p:nvPr/>
        </p:nvSpPr>
        <p:spPr>
          <a:xfrm>
            <a:off x="9981803" y="2275954"/>
            <a:ext cx="4420394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Conflito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170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169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68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171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173" name="“Ora, as obras da carne são manifestas: imoralidade sexual, impureza e libertinagem; idolatria e feitiçaria; ódio, discórdia, ciúmes, ira, egoísmo, dissensões, facções e inveja; embriaguez, orgias e coisas semelhantes. Eu os advirto, como antes já os adv"/>
          <p:cNvSpPr txBox="1"/>
          <p:nvPr/>
        </p:nvSpPr>
        <p:spPr>
          <a:xfrm>
            <a:off x="3074729" y="3968935"/>
            <a:ext cx="18234542" cy="8564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“Ora, as </a:t>
            </a:r>
            <a:r>
              <a:rPr sz="8000">
                <a:solidFill>
                  <a:schemeClr val="accent5"/>
                </a:solidFill>
              </a:rPr>
              <a:t>obras da carne</a:t>
            </a:r>
            <a:r>
              <a:t> são manifestas: imoralidade sexual, impureza e libertinagem; idolatria e feitiçaria; </a:t>
            </a:r>
            <a:r>
              <a:rPr sz="8000">
                <a:solidFill>
                  <a:schemeClr val="accent5"/>
                </a:solidFill>
              </a:rPr>
              <a:t>ódio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discórdia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ciúmes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ira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egoísmo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dissensões</a:t>
            </a:r>
            <a:r>
              <a:t>, </a:t>
            </a:r>
            <a:r>
              <a:rPr sz="8000">
                <a:solidFill>
                  <a:schemeClr val="accent5"/>
                </a:solidFill>
              </a:rPr>
              <a:t>facções</a:t>
            </a:r>
            <a:r>
              <a:t> e </a:t>
            </a:r>
            <a:r>
              <a:rPr sz="8000">
                <a:solidFill>
                  <a:schemeClr val="accent5"/>
                </a:solidFill>
              </a:rPr>
              <a:t>inveja</a:t>
            </a:r>
            <a:r>
              <a:t>; embriaguez, orgias e coisas semelhantes. Eu os advirto, como antes já os adverti, que </a:t>
            </a:r>
            <a:r>
              <a:rPr sz="8000" u="sng">
                <a:solidFill>
                  <a:schemeClr val="accent5"/>
                </a:solidFill>
              </a:rPr>
              <a:t>os que praticam essas coisas não herdarão o Reino de Deus</a:t>
            </a:r>
            <a:r>
              <a:t>.”</a:t>
            </a:r>
          </a:p>
          <a:p>
            <a:pPr defTabSz="457200">
              <a:lnSpc>
                <a:spcPts val="8400"/>
              </a:lnSpc>
              <a:defRPr i="1" sz="5000">
                <a:latin typeface="Arial"/>
                <a:ea typeface="Arial"/>
                <a:cs typeface="Arial"/>
                <a:sym typeface="Arial"/>
              </a:defRPr>
            </a:pPr>
            <a:r>
              <a:t>(Gálatas 5,19-21)</a:t>
            </a:r>
          </a:p>
        </p:txBody>
      </p:sp>
      <p:sp>
        <p:nvSpPr>
          <p:cNvPr id="174" name="Divisão"/>
          <p:cNvSpPr txBox="1"/>
          <p:nvPr/>
        </p:nvSpPr>
        <p:spPr>
          <a:xfrm>
            <a:off x="10052806" y="2060054"/>
            <a:ext cx="4278388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Divisão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179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178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77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180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182" name="Em Aristóteles, (…) já se encontra uma tentativa de definir a amizade (φιλια), designando-a como uma convivência íntima, agradável e, sobretudo, benéfica, capaz de fazer da vida humana uma vida “bela e boa”, digna, portanto, de ser vivida."/>
          <p:cNvSpPr txBox="1"/>
          <p:nvPr/>
        </p:nvSpPr>
        <p:spPr>
          <a:xfrm>
            <a:off x="9080725" y="4559367"/>
            <a:ext cx="13296459" cy="7383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Em Aristóteles, (…) já se encontra uma tentativa de definir a amizade (φιλια), designando-a como </a:t>
            </a:r>
            <a:r>
              <a:rPr i="1"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uma convivência íntima</a:t>
            </a:r>
            <a:r>
              <a:rPr i="1"/>
              <a:t>, agradável</a:t>
            </a:r>
            <a:r>
              <a:t> e, sobretudo, </a:t>
            </a:r>
            <a:r>
              <a:rPr i="1"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benéfica</a:t>
            </a:r>
            <a:r>
              <a:t>, capaz de fazer da vida humana uma vida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“bela e boa”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digna</a:t>
            </a:r>
            <a:r>
              <a:t>, portanto, de ser vivida.</a:t>
            </a:r>
          </a:p>
        </p:txBody>
      </p:sp>
      <p:sp>
        <p:nvSpPr>
          <p:cNvPr id="183" name="Amizade"/>
          <p:cNvSpPr txBox="1"/>
          <p:nvPr/>
        </p:nvSpPr>
        <p:spPr>
          <a:xfrm>
            <a:off x="9664303" y="2060054"/>
            <a:ext cx="5055394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Amizade</a:t>
            </a:r>
          </a:p>
        </p:txBody>
      </p:sp>
      <p:grpSp>
        <p:nvGrpSpPr>
          <p:cNvPr id="186" name="Imagem"/>
          <p:cNvGrpSpPr/>
          <p:nvPr/>
        </p:nvGrpSpPr>
        <p:grpSpPr>
          <a:xfrm>
            <a:off x="2490502" y="4560816"/>
            <a:ext cx="6005775" cy="6264159"/>
            <a:chOff x="0" y="0"/>
            <a:chExt cx="6005774" cy="6264157"/>
          </a:xfrm>
        </p:grpSpPr>
        <p:pic>
          <p:nvPicPr>
            <p:cNvPr id="185" name="Imagem" descr="Imagem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6999" y="88900"/>
              <a:ext cx="5751776" cy="593395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84" name="Imagem" descr="Imagem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-1" y="0"/>
              <a:ext cx="6005776" cy="6264158"/>
            </a:xfrm>
            <a:prstGeom prst="rect">
              <a:avLst/>
            </a:prstGeom>
            <a:effectLst/>
          </p:spPr>
        </p:pic>
      </p:grpSp>
      <p:sp>
        <p:nvSpPr>
          <p:cNvPr id="187" name="ROCHA, Zeferino. O amigo, um outro si mesmo: a Philia na metafísica de Platão e na ética de Aristóteles. Revista Psyche, v.10 n.17 São Paulo jun. 2006"/>
          <p:cNvSpPr txBox="1"/>
          <p:nvPr/>
        </p:nvSpPr>
        <p:spPr>
          <a:xfrm>
            <a:off x="2444343" y="12647808"/>
            <a:ext cx="19495314" cy="555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ROCHA, Zeferino. </a:t>
            </a:r>
            <a:r>
              <a:rPr i="1"/>
              <a:t>O amigo, um outro si mesmo: a Philia na metafísica de Platão e na ética de Aristóteles</a:t>
            </a:r>
            <a:r>
              <a:t>. Revista Psyche, v.10 n.17 São Paulo jun. 2006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192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191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0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193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195" name="Aristóteles distingue três tipos de amizade: as baseadas na utilidade, no prazer e no caráter. Cada uma surge a partir do que é valorizado no amigo: sua utilidade, o prazer de sua companhia ou seu bom caráter."/>
          <p:cNvSpPr txBox="1"/>
          <p:nvPr/>
        </p:nvSpPr>
        <p:spPr>
          <a:xfrm>
            <a:off x="6387535" y="5451194"/>
            <a:ext cx="16793262" cy="3459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Aristóteles distingue três tipos de amizade: as baseadas na </a:t>
            </a:r>
            <a:r>
              <a:rPr sz="8000"/>
              <a:t>utilidade</a:t>
            </a:r>
            <a:r>
              <a:t>, </a:t>
            </a:r>
            <a:r>
              <a:rPr sz="8000"/>
              <a:t>no prazer</a:t>
            </a:r>
            <a:r>
              <a:t> e </a:t>
            </a:r>
            <a:r>
              <a:rPr sz="8000"/>
              <a:t>no caráter</a:t>
            </a:r>
            <a:r>
              <a:t>. Cada uma surge a partir do que é valorizado no amigo: sua utilidade, o prazer de sua companhia ou seu bom caráter.</a:t>
            </a:r>
          </a:p>
        </p:txBody>
      </p:sp>
      <p:sp>
        <p:nvSpPr>
          <p:cNvPr id="196" name="Amizade"/>
          <p:cNvSpPr txBox="1"/>
          <p:nvPr/>
        </p:nvSpPr>
        <p:spPr>
          <a:xfrm>
            <a:off x="9664303" y="2060054"/>
            <a:ext cx="5055394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Amizade</a:t>
            </a:r>
          </a:p>
        </p:txBody>
      </p:sp>
      <p:grpSp>
        <p:nvGrpSpPr>
          <p:cNvPr id="199" name="Imagem"/>
          <p:cNvGrpSpPr/>
          <p:nvPr/>
        </p:nvGrpSpPr>
        <p:grpSpPr>
          <a:xfrm>
            <a:off x="1730018" y="5113985"/>
            <a:ext cx="3940480" cy="4133446"/>
            <a:chOff x="0" y="0"/>
            <a:chExt cx="3940478" cy="4133444"/>
          </a:xfrm>
        </p:grpSpPr>
        <p:pic>
          <p:nvPicPr>
            <p:cNvPr id="198" name="Imagem" descr="Imagem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0" y="88900"/>
              <a:ext cx="3686479" cy="380324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7" name="Imagem" descr="Imagem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3940479" cy="4133445"/>
            </a:xfrm>
            <a:prstGeom prst="rect">
              <a:avLst/>
            </a:prstGeom>
            <a:effectLst/>
          </p:spPr>
        </p:pic>
      </p:grpSp>
      <p:sp>
        <p:nvSpPr>
          <p:cNvPr id="200" name="Embora a amizade baseada no caráter seja a forma mais elevada, só se consegue ter alguns amigos íntimos desse tipo."/>
          <p:cNvSpPr txBox="1"/>
          <p:nvPr/>
        </p:nvSpPr>
        <p:spPr>
          <a:xfrm>
            <a:off x="1733389" y="9728992"/>
            <a:ext cx="22664967" cy="2405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solidFill>
                  <a:srgbClr val="14141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Embora a amizade baseada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no caráter</a:t>
            </a:r>
            <a:r>
              <a:t> seja a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forma mais elevada</a:t>
            </a:r>
            <a:r>
              <a:t>, só se consegue ter alguns amigos íntimos desse tipo.</a:t>
            </a:r>
          </a:p>
        </p:txBody>
      </p:sp>
      <p:sp>
        <p:nvSpPr>
          <p:cNvPr id="201" name="KATZ, Emily. As lições de Aristóteles para entender se somos amigos por prazer ou por interesse. BBC News Brasil, 8 de julho 2023."/>
          <p:cNvSpPr txBox="1"/>
          <p:nvPr/>
        </p:nvSpPr>
        <p:spPr>
          <a:xfrm>
            <a:off x="4539672" y="4076670"/>
            <a:ext cx="16793261" cy="5557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KATZ, Emily. </a:t>
            </a:r>
            <a:r>
              <a:rPr i="1"/>
              <a:t>As lições de Aristóteles para entender se somos amigos por prazer ou por interesse</a:t>
            </a:r>
            <a:r>
              <a:t>. BBC News Brasil, 8 de julho 2023.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206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205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4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207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209" name="Como o tempo é um recurso limitado, a maioria das amizades será baseada no prazer ou na utilidade."/>
          <p:cNvSpPr txBox="1"/>
          <p:nvPr/>
        </p:nvSpPr>
        <p:spPr>
          <a:xfrm>
            <a:off x="8273240" y="3836493"/>
            <a:ext cx="15045723" cy="2722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Como o </a:t>
            </a:r>
            <a:r>
              <a:rPr sz="8000"/>
              <a:t>tempo</a:t>
            </a:r>
            <a:r>
              <a:t> é um </a:t>
            </a:r>
            <a:r>
              <a:rPr sz="8000"/>
              <a:t>recurso limitado</a:t>
            </a:r>
            <a:r>
              <a:t>, a maioria das amizades será baseada no prazer ou na utilidade.</a:t>
            </a:r>
          </a:p>
        </p:txBody>
      </p:sp>
      <p:sp>
        <p:nvSpPr>
          <p:cNvPr id="210" name="Amizade"/>
          <p:cNvSpPr txBox="1"/>
          <p:nvPr/>
        </p:nvSpPr>
        <p:spPr>
          <a:xfrm>
            <a:off x="9664303" y="2060054"/>
            <a:ext cx="5055394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Amizade</a:t>
            </a:r>
          </a:p>
        </p:txBody>
      </p:sp>
      <p:grpSp>
        <p:nvGrpSpPr>
          <p:cNvPr id="213" name="Imagem"/>
          <p:cNvGrpSpPr/>
          <p:nvPr/>
        </p:nvGrpSpPr>
        <p:grpSpPr>
          <a:xfrm>
            <a:off x="3752580" y="2117562"/>
            <a:ext cx="3940480" cy="4133446"/>
            <a:chOff x="0" y="0"/>
            <a:chExt cx="3940478" cy="4133444"/>
          </a:xfrm>
        </p:grpSpPr>
        <p:pic>
          <p:nvPicPr>
            <p:cNvPr id="212" name="Imagem" descr="Imagem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0" y="88899"/>
              <a:ext cx="3686479" cy="3803246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1" name="Imagem" descr="Imagem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-1"/>
              <a:ext cx="3940479" cy="4133446"/>
            </a:xfrm>
            <a:prstGeom prst="rect">
              <a:avLst/>
            </a:prstGeom>
            <a:effectLst/>
          </p:spPr>
        </p:pic>
      </p:grpSp>
      <p:sp>
        <p:nvSpPr>
          <p:cNvPr id="214" name="Aristóteles (…) afirma que a amizade é um estado ou uma disposição que deve ser mantido por meio de atividade: assim como a forma física é mantida pelo exercício regular, a amizade é mantida fazendo coisas juntos."/>
          <p:cNvSpPr txBox="1"/>
          <p:nvPr/>
        </p:nvSpPr>
        <p:spPr>
          <a:xfrm>
            <a:off x="419610" y="6696844"/>
            <a:ext cx="23544781" cy="3890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solidFill>
                  <a:srgbClr val="141414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Aristóteles (…) afirma que a amizade é um </a:t>
            </a:r>
            <a:r>
              <a:rPr sz="8000"/>
              <a:t>estado</a:t>
            </a:r>
            <a:r>
              <a:t> ou uma </a:t>
            </a:r>
            <a:r>
              <a:rPr sz="8000"/>
              <a:t>disposição</a:t>
            </a:r>
            <a:r>
              <a:t> que </a:t>
            </a:r>
            <a:r>
              <a:rPr sz="8000"/>
              <a:t>deve ser mantido por meio de atividade</a:t>
            </a:r>
            <a:r>
              <a:t>: assim como a forma física é mantida pelo exercício regular, a amizade é mantida fazendo coisas juntos.</a:t>
            </a:r>
          </a:p>
        </p:txBody>
      </p:sp>
      <p:sp>
        <p:nvSpPr>
          <p:cNvPr id="215" name="Pesquisas mostram que, apesar da tecnologia, as pessoas que reduziram suas atividades no ano da pandemia de covid-19 sentiram um declínio correspondente na qualidade de suas amizades."/>
          <p:cNvSpPr txBox="1"/>
          <p:nvPr/>
        </p:nvSpPr>
        <p:spPr>
          <a:xfrm>
            <a:off x="232017" y="11033507"/>
            <a:ext cx="23919966" cy="22906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defRPr sz="5000">
                <a:solidFill>
                  <a:srgbClr val="14141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Pesquisas mostram que, apesar da tecnologia, as pessoas que reduziram suas atividades no ano da pandemia de covid-19 sentiram um declínio correspondente na qualidade de suas amizades.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220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219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18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221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223" name="Mas o fruto do Espírito é amor, alegria, paz, paciência, amabilidade, bondade, fidelidade, mansidão e domínio próprio. Contra essas coisas não há lei. (Gálatas 5,22-23)"/>
          <p:cNvSpPr txBox="1"/>
          <p:nvPr/>
        </p:nvSpPr>
        <p:spPr>
          <a:xfrm>
            <a:off x="7998172" y="3968935"/>
            <a:ext cx="15045723" cy="5491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ts val="12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Mas o fruto do Espírito é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amor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alegria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paz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paciência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amabilidade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bondade</a:t>
            </a:r>
            <a:r>
              <a:t>,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 fidelidade</a:t>
            </a:r>
            <a:r>
              <a:t>,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mansidão</a:t>
            </a:r>
            <a:r>
              <a:t> e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domínio próprio</a:t>
            </a:r>
            <a:r>
              <a:t>. Contra essas coisas não há lei. (Gálatas 5,22-23)</a:t>
            </a:r>
          </a:p>
        </p:txBody>
      </p:sp>
      <p:sp>
        <p:nvSpPr>
          <p:cNvPr id="224" name="Amizade"/>
          <p:cNvSpPr txBox="1"/>
          <p:nvPr/>
        </p:nvSpPr>
        <p:spPr>
          <a:xfrm>
            <a:off x="9664303" y="2060054"/>
            <a:ext cx="5055394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Amizade</a:t>
            </a:r>
          </a:p>
        </p:txBody>
      </p:sp>
      <p:grpSp>
        <p:nvGrpSpPr>
          <p:cNvPr id="227" name="Imagem"/>
          <p:cNvGrpSpPr/>
          <p:nvPr/>
        </p:nvGrpSpPr>
        <p:grpSpPr>
          <a:xfrm>
            <a:off x="3752580" y="2117562"/>
            <a:ext cx="3940480" cy="4133446"/>
            <a:chOff x="0" y="0"/>
            <a:chExt cx="3940478" cy="4133444"/>
          </a:xfrm>
        </p:grpSpPr>
        <p:pic>
          <p:nvPicPr>
            <p:cNvPr id="226" name="Imagem" descr="Imagem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27000" y="88899"/>
              <a:ext cx="3686479" cy="3803246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5" name="Imagem" descr="Imagem"/>
            <p:cNvPicPr>
              <a:picLocks noChangeAspect="0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-1"/>
              <a:ext cx="3940479" cy="4133446"/>
            </a:xfrm>
            <a:prstGeom prst="rect">
              <a:avLst/>
            </a:prstGeom>
            <a:effectLst/>
          </p:spPr>
        </p:pic>
      </p:grpSp>
      <p:sp>
        <p:nvSpPr>
          <p:cNvPr id="228" name="Toda a lei se resume num só mandamento: &quot;Ame o seu próximo como a si mesmo”. (Gálatas 5,14)"/>
          <p:cNvSpPr txBox="1"/>
          <p:nvPr/>
        </p:nvSpPr>
        <p:spPr>
          <a:xfrm>
            <a:off x="419610" y="10317524"/>
            <a:ext cx="23544781" cy="2405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defRPr sz="8000" u="sng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Toda a lei se resume num só mandamento: "Ame o seu próximo como a si mesmo”. (Gálatas 5,14)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233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232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31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234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sp>
        <p:nvSpPr>
          <p:cNvPr id="236" name="Encíclica Fratelli Tutti…"/>
          <p:cNvSpPr txBox="1"/>
          <p:nvPr/>
        </p:nvSpPr>
        <p:spPr>
          <a:xfrm>
            <a:off x="10435334" y="2237041"/>
            <a:ext cx="8937969" cy="316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Encíclica Fratelli Tutti</a:t>
            </a:r>
          </a:p>
          <a:p>
            <a:pPr defTabSz="457200">
              <a:lnSpc>
                <a:spcPct val="100000"/>
              </a:lnSpc>
              <a:defRPr sz="5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rPr i="1"/>
              <a:t>3 de outubro do ano 2020</a:t>
            </a:r>
          </a:p>
          <a:p>
            <a:pPr defTabSz="457200">
              <a:lnSpc>
                <a:spcPct val="100000"/>
              </a:lnSpc>
              <a:defRPr sz="5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SOBRE A FRATERNIDADE E A AMIZADE SOCIAL</a:t>
            </a:r>
          </a:p>
        </p:txBody>
      </p:sp>
      <p:pic>
        <p:nvPicPr>
          <p:cNvPr id="237" name="Imagem" descr="Imagem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714762" y="2055255"/>
            <a:ext cx="4452638" cy="4452638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Capitulo VI - Diálogo e Amizade Social"/>
          <p:cNvSpPr txBox="1"/>
          <p:nvPr/>
        </p:nvSpPr>
        <p:spPr>
          <a:xfrm>
            <a:off x="2170136" y="6891421"/>
            <a:ext cx="20043728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defRPr sz="8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Capitulo VI - Diálogo e Amizade Social</a:t>
            </a:r>
          </a:p>
        </p:txBody>
      </p:sp>
      <p:sp>
        <p:nvSpPr>
          <p:cNvPr id="239" name="Aproximar-se, expressar-se, ouvir-se, olhar-se, conhecer-se, esforçar-se por entender-se, procurar pontos de contato: tudo isto se resume no verbo «dialogar». (n. 198)"/>
          <p:cNvSpPr txBox="1"/>
          <p:nvPr/>
        </p:nvSpPr>
        <p:spPr>
          <a:xfrm>
            <a:off x="1377672" y="9620263"/>
            <a:ext cx="21240326" cy="2709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Aproximar-se, expressar-se, ouvir-se, olhar-se, conhecer-se, esforçar-se por entender-se, procurar pontos de contato: tudo isto se resume no verbo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«dialogar»</a:t>
            </a:r>
            <a:r>
              <a:t>. (n. 198)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A FRATERNIDADE, A COMUNHÃO E O ENFRENTAMENTO DAS SITUAÇÕES DE CONFLITO E DIVISÃO"/>
          <p:cNvSpPr txBox="1"/>
          <p:nvPr>
            <p:ph type="title"/>
          </p:nvPr>
        </p:nvSpPr>
        <p:spPr>
          <a:xfrm>
            <a:off x="4083273" y="674709"/>
            <a:ext cx="17965199" cy="736015"/>
          </a:xfrm>
          <a:prstGeom prst="rect">
            <a:avLst/>
          </a:prstGeom>
        </p:spPr>
        <p:txBody>
          <a:bodyPr/>
          <a:lstStyle>
            <a:lvl1pPr defTabSz="187452">
              <a:lnSpc>
                <a:spcPct val="100000"/>
              </a:lnSpc>
              <a:spcBef>
                <a:spcPts val="400"/>
              </a:spcBef>
              <a:defRPr b="1" spc="0" sz="287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A FRATERNIDADE, A COMUNHÃO E O ENFRENTAMENTO DAS SITUAÇÕES DE CONFLITO E DIVISÃO </a:t>
            </a:r>
          </a:p>
        </p:txBody>
      </p:sp>
      <p:grpSp>
        <p:nvGrpSpPr>
          <p:cNvPr id="244" name="Imagem"/>
          <p:cNvGrpSpPr/>
          <p:nvPr/>
        </p:nvGrpSpPr>
        <p:grpSpPr>
          <a:xfrm>
            <a:off x="428083" y="479695"/>
            <a:ext cx="2744316" cy="3840419"/>
            <a:chOff x="0" y="0"/>
            <a:chExt cx="2744315" cy="3840417"/>
          </a:xfrm>
        </p:grpSpPr>
        <p:pic>
          <p:nvPicPr>
            <p:cNvPr id="243" name="Imagem" descr="Imagem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27000" y="88900"/>
              <a:ext cx="2490316" cy="3510218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42" name="Imagem" descr="Imagem"/>
            <p:cNvPicPr>
              <a:picLocks noChangeAspect="0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0"/>
              <a:ext cx="2744316" cy="3840418"/>
            </a:xfrm>
            <a:prstGeom prst="rect">
              <a:avLst/>
            </a:prstGeom>
            <a:effectLst/>
          </p:spPr>
        </p:pic>
      </p:grpSp>
      <p:pic>
        <p:nvPicPr>
          <p:cNvPr id="245" name="Linha Linha" descr="Linha Linha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444835" y="1595525"/>
            <a:ext cx="19730846" cy="76201"/>
          </a:xfrm>
          <a:prstGeom prst="rect">
            <a:avLst/>
          </a:prstGeom>
        </p:spPr>
      </p:pic>
      <p:pic>
        <p:nvPicPr>
          <p:cNvPr id="247" name="Imagem" descr="Imagem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714762" y="2055255"/>
            <a:ext cx="4452638" cy="4452638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Capitulo VI - Diálogo e Amizade Social"/>
          <p:cNvSpPr txBox="1"/>
          <p:nvPr/>
        </p:nvSpPr>
        <p:spPr>
          <a:xfrm>
            <a:off x="10418514" y="2047841"/>
            <a:ext cx="11662171" cy="817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defRPr sz="5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Capitulo VI - Diálogo e Amizade Social</a:t>
            </a:r>
          </a:p>
        </p:txBody>
      </p:sp>
      <p:sp>
        <p:nvSpPr>
          <p:cNvPr id="249" name="1. O diálogo social para uma nova cultura"/>
          <p:cNvSpPr txBox="1"/>
          <p:nvPr/>
        </p:nvSpPr>
        <p:spPr>
          <a:xfrm>
            <a:off x="9484098" y="3241382"/>
            <a:ext cx="14578832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1. O diálogo social para uma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nova cultura</a:t>
            </a:r>
          </a:p>
        </p:txBody>
      </p:sp>
      <p:sp>
        <p:nvSpPr>
          <p:cNvPr id="250" name="2. Construir juntos - Sinodalidade"/>
          <p:cNvSpPr txBox="1"/>
          <p:nvPr/>
        </p:nvSpPr>
        <p:spPr>
          <a:xfrm>
            <a:off x="8009229" y="4522559"/>
            <a:ext cx="14578832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2. Construir juntos -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Sinodalidade</a:t>
            </a:r>
          </a:p>
        </p:txBody>
      </p:sp>
      <p:sp>
        <p:nvSpPr>
          <p:cNvPr id="251" name="3. A base dos consensos"/>
          <p:cNvSpPr txBox="1"/>
          <p:nvPr/>
        </p:nvSpPr>
        <p:spPr>
          <a:xfrm>
            <a:off x="5776456" y="5725055"/>
            <a:ext cx="14578832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3. A base dos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consensos</a:t>
            </a:r>
          </a:p>
        </p:txBody>
      </p:sp>
      <p:sp>
        <p:nvSpPr>
          <p:cNvPr id="252" name="4. O consenso e a verdade"/>
          <p:cNvSpPr txBox="1"/>
          <p:nvPr/>
        </p:nvSpPr>
        <p:spPr>
          <a:xfrm>
            <a:off x="4153384" y="6747911"/>
            <a:ext cx="14578832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4. O consenso e a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verdade</a:t>
            </a:r>
          </a:p>
        </p:txBody>
      </p:sp>
      <p:sp>
        <p:nvSpPr>
          <p:cNvPr id="253" name="5. Uma nova cultura - Encontro"/>
          <p:cNvSpPr txBox="1"/>
          <p:nvPr/>
        </p:nvSpPr>
        <p:spPr>
          <a:xfrm>
            <a:off x="2435808" y="8066017"/>
            <a:ext cx="14578832" cy="1236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5. Uma nova cultura -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Encontro</a:t>
            </a:r>
          </a:p>
        </p:txBody>
      </p:sp>
      <p:sp>
        <p:nvSpPr>
          <p:cNvPr id="254" name="6. O prazer de reconhecer o outro"/>
          <p:cNvSpPr txBox="1"/>
          <p:nvPr/>
        </p:nvSpPr>
        <p:spPr>
          <a:xfrm>
            <a:off x="591232" y="9384122"/>
            <a:ext cx="14578832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6. O prazer de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reconhecer o outro</a:t>
            </a:r>
          </a:p>
        </p:txBody>
      </p:sp>
      <p:sp>
        <p:nvSpPr>
          <p:cNvPr id="255" name="7. Recuperar a amabilidade"/>
          <p:cNvSpPr txBox="1"/>
          <p:nvPr/>
        </p:nvSpPr>
        <p:spPr>
          <a:xfrm>
            <a:off x="-932178" y="10860903"/>
            <a:ext cx="14578832" cy="1236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t>7. Recuperar a </a:t>
            </a:r>
            <a:r>
              <a:rPr sz="8000">
                <a:solidFill>
                  <a:schemeClr val="accent3">
                    <a:hueOff val="263036"/>
                    <a:satOff val="49643"/>
                    <a:lumOff val="-25950"/>
                  </a:schemeClr>
                </a:solidFill>
              </a:rPr>
              <a:t>amabilidade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Class="entr" nodeType="with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Class="entr" nodeType="with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Class="entr" nodeType="with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Class="entr" nodeType="with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Class="entr" nodeType="with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5" grpId="8"/>
      <p:bldP build="p" bldLvl="5" animBg="1" rev="0" advAuto="0" spid="253" grpId="6"/>
      <p:bldP build="p" bldLvl="5" animBg="1" rev="0" advAuto="0" spid="250" grpId="3"/>
      <p:bldP build="p" bldLvl="5" animBg="1" rev="0" advAuto="0" spid="251" grpId="4"/>
      <p:bldP build="p" bldLvl="5" animBg="1" rev="0" advAuto="0" spid="254" grpId="7"/>
      <p:bldP build="p" bldLvl="5" animBg="1" rev="0" advAuto="0" spid="249" grpId="2"/>
      <p:bldP build="p" bldLvl="5" animBg="1" rev="0" advAuto="0" spid="248" grpId="1"/>
      <p:bldP build="p" bldLvl="5" animBg="1" rev="0" advAuto="0" spid="252" grpId="5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